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24</a:t>
            </a:r>
          </a:p>
          <a:p>
            <a:r>
              <a:rPr lang="en-US" b="1" cap="small" dirty="0"/>
              <a:t>Forecasting and Managing Cash 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importance of cash budgets and cash flow management</a:t>
            </a:r>
          </a:p>
          <a:p>
            <a:pPr lvl="0"/>
            <a:r>
              <a:rPr lang="en-US" dirty="0"/>
              <a:t>Be able to develop cash budgets</a:t>
            </a:r>
          </a:p>
          <a:p>
            <a:pPr lvl="0"/>
            <a:r>
              <a:rPr lang="en-US" dirty="0"/>
              <a:t>Be able to manage cash flow imbalances</a:t>
            </a:r>
          </a:p>
          <a:p>
            <a:pPr lvl="1"/>
            <a:r>
              <a:rPr lang="en-US" dirty="0"/>
              <a:t>What do we do when we run out of cash?</a:t>
            </a:r>
          </a:p>
          <a:p>
            <a:pPr lvl="1"/>
            <a:r>
              <a:rPr lang="en-US" dirty="0"/>
              <a:t>What do we do when we run a cash surplus?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48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meet a projected temporary cash </a:t>
            </a:r>
            <a:r>
              <a:rPr lang="en-US" dirty="0" smtClean="0"/>
              <a:t>shortage: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Speed up the collection of receivables.</a:t>
            </a:r>
          </a:p>
          <a:p>
            <a:pPr lvl="0"/>
            <a:r>
              <a:rPr lang="en-US" dirty="0"/>
              <a:t>Arrange for a line of credit or a loan from a bank.</a:t>
            </a:r>
          </a:p>
          <a:p>
            <a:pPr lvl="0"/>
            <a:r>
              <a:rPr lang="en-US" dirty="0"/>
              <a:t>Finance equipment purchases by leasing or paying in installments to reduce cash burn.</a:t>
            </a:r>
          </a:p>
          <a:p>
            <a:pPr lvl="0"/>
            <a:r>
              <a:rPr lang="en-US" dirty="0"/>
              <a:t>Delay payments to vendors, within legal and moral constraints.</a:t>
            </a:r>
          </a:p>
          <a:p>
            <a:pPr lvl="0"/>
            <a:r>
              <a:rPr lang="en-US" dirty="0"/>
              <a:t>Save cash by making short-term investments in certificates of deposit, money market funds, or US Treasury bills.</a:t>
            </a:r>
          </a:p>
          <a:p>
            <a:pPr lvl="0"/>
            <a:r>
              <a:rPr lang="en-US" dirty="0"/>
              <a:t>Put money into more risky vehicles, such as credit default swaps.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61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977" y="1340286"/>
            <a:ext cx="12114024" cy="480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00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837" y="1440494"/>
            <a:ext cx="11768396" cy="462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99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121" y="1453020"/>
            <a:ext cx="11765459" cy="460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39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6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146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Budget Tools 2nd Ed.</vt:lpstr>
      <vt:lpstr>Learning Objectives:</vt:lpstr>
      <vt:lpstr>To meet a projected temporary cash shortage: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2014-08-09T20:15:14Z</dcterms:modified>
</cp:coreProperties>
</file>